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1" r:id="rId3"/>
    <p:sldId id="268" r:id="rId4"/>
    <p:sldId id="256" r:id="rId5"/>
    <p:sldId id="263" r:id="rId6"/>
    <p:sldId id="264" r:id="rId7"/>
    <p:sldId id="265" r:id="rId8"/>
    <p:sldId id="266" r:id="rId9"/>
    <p:sldId id="267" r:id="rId10"/>
    <p:sldId id="262" r:id="rId11"/>
    <p:sldId id="259" r:id="rId12"/>
    <p:sldId id="260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14A"/>
    <a:srgbClr val="64B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46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10786-A313-453D-B500-E48AA4404CF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394CC-AAE5-4242-8435-C29EE2A0B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4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94CC-AAE5-4242-8435-C29EE2A0B4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3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6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9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1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9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1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2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2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1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0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6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B288-CE75-4594-9FB4-8CEA4C5BD07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1FCAE-CD43-40CD-9D9F-E63C3D9A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5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09675" y="2889962"/>
            <a:ext cx="5682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 smtClean="0">
                <a:solidFill>
                  <a:schemeClr val="bg1"/>
                </a:solidFill>
                <a:effectLst/>
                <a:latin typeface="-apple-system"/>
              </a:rPr>
              <a:t>СЕМЬЯ И ОБРАЗОВАНИЕ: </a:t>
            </a:r>
          </a:p>
          <a:p>
            <a:r>
              <a:rPr lang="ru-RU" sz="3200" b="1" i="0" dirty="0" smtClean="0">
                <a:solidFill>
                  <a:schemeClr val="bg1"/>
                </a:solidFill>
                <a:effectLst/>
                <a:latin typeface="-apple-system"/>
              </a:rPr>
              <a:t>БАЛАНС В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5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451" y="239151"/>
            <a:ext cx="953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РЕГИОНАЛЬНЫЕ МЕРЫ ПОДДЕРЖКИ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618" y="1195942"/>
            <a:ext cx="10044333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Смоленской области от 26.03.2014 № 213 «ОБ УТВЕРЖДЕНИИ ПОРЯДКА ОРГАНИЗАЦИИ РАБОТЫ ПО УЛУЧШЕНИЮ ЖИЛИЩНЫХ УСЛОВИЙ МОЛОДЫХ СЕМЕЙ»</a:t>
            </a:r>
            <a:endParaRPr lang="ru-RU" sz="16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Мероприятие по обеспечению жильем молодых семей государственной программы Российской Федерации «Обеспечение доступным и комфортным жильем и коммунальными услугами граждан Российской Федерации» предусматривает оказание финансовой поддержки в приобретении жилья молодым семьям, нуждающимся в жилье или улучшении жилищных условий, то есть государство помогает оплатить часть покупки (строительства) жилого </a:t>
            </a:r>
            <a:r>
              <a:rPr lang="ru-RU" sz="2000" dirty="0" smtClean="0">
                <a:solidFill>
                  <a:srgbClr val="066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помещения, находящегося на территории Смоленской области </a:t>
            </a:r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погасить первый взнос при получении ипотечного кредита.</a:t>
            </a:r>
            <a:endParaRPr lang="ru-RU" sz="2000" dirty="0" smtClean="0">
              <a:solidFill>
                <a:srgbClr val="066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Финансовая поддержка оказывается путем предоставления молодым семьям социальных </a:t>
            </a:r>
            <a:r>
              <a:rPr lang="ru-RU" sz="2000" dirty="0" smtClean="0">
                <a:solidFill>
                  <a:srgbClr val="066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выплат </a:t>
            </a:r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безналичной </a:t>
            </a:r>
            <a:r>
              <a:rPr lang="ru-RU" sz="2000" dirty="0" smtClean="0">
                <a:solidFill>
                  <a:srgbClr val="066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форме.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МАТЕРИНСКИЙ КАПИТАЛ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регионального материнского капитала в 2024 году в Смоленской области составляет </a:t>
            </a:r>
            <a:r>
              <a:rPr lang="ru-RU" sz="2000" b="1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163 300 рублей</a:t>
            </a:r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rgbClr val="066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5" r="769"/>
          <a:stretch/>
        </p:blipFill>
        <p:spPr>
          <a:xfrm>
            <a:off x="9617613" y="428"/>
            <a:ext cx="2574387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127" y="165035"/>
            <a:ext cx="80935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4B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АКАДЕМИЧЕСКИЕ МЕРЫ ПОДДЕРЖКИ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831" y="1158123"/>
            <a:ext cx="92728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Ежегодная материальная помощь обучающимся, </a:t>
            </a:r>
            <a:r>
              <a:rPr lang="ru-RU" sz="2400" dirty="0" smtClean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имеющим детей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6614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Выделение </a:t>
            </a:r>
            <a:r>
              <a:rPr lang="ru-RU" sz="2400" dirty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семейных комнат в общежитиях для студентов, состоящих в зарегистрированном </a:t>
            </a:r>
            <a:r>
              <a:rPr lang="ru-RU" sz="2400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браке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66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 </a:t>
            </a:r>
            <a:r>
              <a:rPr lang="ru-RU" sz="2400" dirty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временное пользование колясок / кроваток для детей студентам, проживающим в </a:t>
            </a:r>
            <a:r>
              <a:rPr lang="ru-RU" sz="2400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общежитии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66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Новогодние сладкие подарки для </a:t>
            </a:r>
            <a:r>
              <a:rPr lang="ru-RU" sz="2400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 студентов и сотрудников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6614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Возможность </a:t>
            </a:r>
            <a:r>
              <a:rPr lang="ru-RU" sz="2400" dirty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заселения в общежитие  членов </a:t>
            </a:r>
            <a:r>
              <a:rPr lang="ru-RU" sz="2400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94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5" r="769"/>
          <a:stretch/>
        </p:blipFill>
        <p:spPr>
          <a:xfrm>
            <a:off x="9617613" y="0"/>
            <a:ext cx="2574387" cy="6857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193" y="1297526"/>
            <a:ext cx="8960145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психологической помощи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rgbClr val="06614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Переход на обучение по </a:t>
            </a:r>
          </a:p>
          <a:p>
            <a:r>
              <a:rPr lang="ru-RU" sz="3600" b="1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индивидуальному плану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rgbClr val="066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661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комнаты матери и ребёнка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rgbClr val="06614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 прохождения </a:t>
            </a:r>
          </a:p>
          <a:p>
            <a:r>
              <a:rPr lang="ru-RU" sz="3600" b="1" dirty="0" smtClean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ежегодной диспансеризации</a:t>
            </a:r>
          </a:p>
          <a:p>
            <a:endParaRPr lang="ru-RU" dirty="0">
              <a:solidFill>
                <a:srgbClr val="06614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707" y="114089"/>
            <a:ext cx="8651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4BFA2"/>
                </a:solidFill>
              </a:rPr>
              <a:t>АКАДЕМИЧЕСКИЕ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34789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53" y="553723"/>
            <a:ext cx="11073006" cy="575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НАПРАВЛЕНИЯ ГОСУДАРСТВЕННОЙ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ПОДДЕРЖКИ МОЛОДОЙ СЕМЬИ</a:t>
            </a:r>
            <a:endParaRPr lang="ru-RU" sz="3000" dirty="0" smtClean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адресной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поддержки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оказание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социально-экономической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помощи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системы охраны репродуктивного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здоровья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жилищных проблем молодых семей </a:t>
            </a:r>
            <a:endParaRPr lang="ru-RU" sz="3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оказание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социально-психологической помощи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молодым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родителям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202" y="177162"/>
            <a:ext cx="810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ФЕДЕРАЛЬНЫЕ МЕРЫ ПОДДЕРЖКИ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571" y="531105"/>
            <a:ext cx="11273425" cy="6023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Единовременное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пособие при рождении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ребёнка</a:t>
            </a:r>
            <a:endParaRPr lang="ru-RU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Ежемесячное пособие по уходу за ребёнком до полутора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</a:t>
            </a:r>
            <a:endParaRPr lang="ru-RU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Материнский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капитал</a:t>
            </a:r>
            <a:endParaRPr lang="ru-RU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Дополнительные ежемесячные выплаты при рождении первого и второго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ребёнка</a:t>
            </a:r>
            <a:endParaRPr lang="ru-RU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Ежемесячная выплата на ребёнка в возрасте от трёх до семи лет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включительно</a:t>
            </a:r>
            <a:endParaRPr lang="ru-RU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Выплаты многодетным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дополнительное единовременное и ежемесячное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пособие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пособие на ребёнка военнослужащего, проходящего военную службу по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призыву</a:t>
            </a:r>
            <a:endParaRPr lang="ru-RU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Ежемесячное пособие на ребёнка от восьми до 17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</a:t>
            </a:r>
            <a:endParaRPr lang="ru-RU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Увеличенные больничные по уходу за ребёнком до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</a:t>
            </a:r>
            <a:endParaRPr lang="ru-RU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Помощь многодетным семьям на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погашение ипотеки</a:t>
            </a:r>
            <a:endParaRPr lang="ru-RU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260" y="1814228"/>
            <a:ext cx="1191225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Указ Президента Российской Федерации </a:t>
            </a:r>
          </a:p>
          <a:p>
            <a:pPr algn="ctr"/>
            <a:r>
              <a:rPr lang="ru-RU" sz="32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от 7 мая 2024 г. № 309 </a:t>
            </a:r>
          </a:p>
          <a:p>
            <a:pPr algn="ctr"/>
            <a:endParaRPr lang="ru-RU" sz="3600" b="1" i="0" dirty="0" smtClean="0">
              <a:solidFill>
                <a:srgbClr val="06614A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ru-RU" sz="1050" b="1" i="0" dirty="0" smtClean="0">
              <a:solidFill>
                <a:srgbClr val="06614A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36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“О НАЦИОНАЛЬНЫХ ЦЕЛЯХ РАЗВИТИЯ </a:t>
            </a:r>
          </a:p>
          <a:p>
            <a:pPr algn="ctr"/>
            <a:r>
              <a:rPr lang="ru-RU" sz="36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РОССИЙСКОЙ ФЕДЕРАЦИИ </a:t>
            </a:r>
          </a:p>
          <a:p>
            <a:pPr algn="ctr"/>
            <a:endParaRPr lang="ru-RU" sz="1050" b="1" i="0" dirty="0" smtClean="0">
              <a:solidFill>
                <a:srgbClr val="06614A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32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на период до 2030 года и на перспективу до 2036 года</a:t>
            </a:r>
            <a:r>
              <a:rPr lang="ru-RU" sz="36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”</a:t>
            </a:r>
            <a:endParaRPr lang="ru-RU" sz="3600" b="1" i="0" dirty="0">
              <a:solidFill>
                <a:srgbClr val="06614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956" y="3111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Указ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Президента Российской Федерации</a:t>
            </a:r>
            <a:endParaRPr lang="ru-RU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568" y="1467468"/>
            <a:ext cx="108224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1. Определить следующие национальные цели развития Российской Федерации на период до 2030 года и на перспективу до 2036 года (далее - национальные цели):</a:t>
            </a:r>
          </a:p>
          <a:p>
            <a:pPr algn="just"/>
            <a:r>
              <a:rPr lang="ru-RU" sz="24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а)</a:t>
            </a:r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сохранение населения</a:t>
            </a:r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укрепление здоровья </a:t>
            </a:r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и повышение благополучия людей, </a:t>
            </a:r>
            <a:r>
              <a:rPr lang="ru-RU" sz="24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поддержка семьи</a:t>
            </a:r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б) реализация потенциала каждого человека, развитие его талантов, воспитание патриотичной и социально ответственной личности;</a:t>
            </a:r>
          </a:p>
          <a:p>
            <a:pPr algn="just"/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в) комфортная и безопасная среда для жизни;</a:t>
            </a:r>
          </a:p>
          <a:p>
            <a:pPr algn="just"/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г) экологическое благополучие;</a:t>
            </a:r>
          </a:p>
          <a:p>
            <a:pPr algn="just"/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д) устойчивая и динамичная экономика;</a:t>
            </a:r>
          </a:p>
          <a:p>
            <a:pPr algn="just"/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е) технологическое лидерство;</a:t>
            </a:r>
          </a:p>
          <a:p>
            <a:pPr algn="just"/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ж) цифровая трансформация государственного и муниципального управления, экономики и социальной сферы.</a:t>
            </a:r>
            <a:endParaRPr lang="ru-RU" sz="2400" b="0" i="0" dirty="0">
              <a:solidFill>
                <a:srgbClr val="06614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956" y="1503123"/>
            <a:ext cx="111774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2. Установить следующие целевые показатели и задачи, выполнение которых характеризует достижение национальной цели "Сохранение населения, укрепление здоровья и повышение благополучия людей, поддержка семьи":</a:t>
            </a:r>
          </a:p>
          <a:p>
            <a:pPr algn="just"/>
            <a:endParaRPr lang="ru-RU" sz="2400" b="1" i="0" dirty="0" smtClean="0">
              <a:solidFill>
                <a:srgbClr val="06614A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а) </a:t>
            </a:r>
            <a:r>
              <a:rPr lang="ru-RU" sz="24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повышение</a:t>
            </a:r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 суммарного коэффициента рождаемости до 1,6 к 2030 году и до 1,8 к 2036 году, в том числе </a:t>
            </a:r>
            <a:r>
              <a:rPr lang="ru-RU" sz="24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ежегодный рост </a:t>
            </a:r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суммарного коэффициента </a:t>
            </a:r>
            <a:r>
              <a:rPr lang="ru-RU" sz="2400" b="1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рождаемости третьих и последующих детей;</a:t>
            </a:r>
          </a:p>
          <a:p>
            <a:pPr algn="just"/>
            <a:endParaRPr lang="ru-RU" sz="2400" b="0" i="0" dirty="0" smtClean="0">
              <a:solidFill>
                <a:srgbClr val="06614A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б) увеличение ожидаемой продолжительности жизни до 78 лет к 2030 году и до 81 года к 2036 году, в том числе опережающий рост показателей ожидаемой продолжительности здоровой жизни</a:t>
            </a:r>
            <a:r>
              <a:rPr lang="ru-RU" sz="2400" b="0" i="0" dirty="0" smtClean="0">
                <a:solidFill>
                  <a:srgbClr val="06614A"/>
                </a:solidFill>
                <a:effectLst/>
                <a:latin typeface="Arial" panose="020B0604020202020204" pitchFamily="34" charset="0"/>
              </a:rPr>
              <a:t>…».</a:t>
            </a:r>
            <a:endParaRPr lang="ru-RU" sz="2400" b="0" i="0" dirty="0">
              <a:solidFill>
                <a:srgbClr val="06614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956" y="4811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Указ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Президента Российской Федерации</a:t>
            </a:r>
            <a:endParaRPr lang="ru-RU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5675" y="1438136"/>
            <a:ext cx="1166645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«….</a:t>
            </a:r>
            <a:r>
              <a:rPr lang="ru-RU" sz="2000" b="1" dirty="0" smtClean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Правительству Российской Федерации:</a:t>
            </a:r>
          </a:p>
          <a:p>
            <a:pPr algn="just"/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2000" b="1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сентября 2024 г. </a:t>
            </a:r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достижения национальных целей, целевых показателей и выполнения задач, предусмотренных настоящим Указом</a:t>
            </a:r>
            <a:r>
              <a:rPr lang="ru-RU" sz="2000" b="1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разработать (скорректировать) </a:t>
            </a:r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участии Государственного Совета Российской Федерации и представить на рассмотрение Совета при Президенте Российской Федерации по стратегическому развитию и национальным проектам </a:t>
            </a:r>
            <a:r>
              <a:rPr lang="ru-RU" sz="2000" b="1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национальных проектов</a:t>
            </a:r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обеспечению технологического лидерства, а также следующие национальные проекты:</a:t>
            </a:r>
          </a:p>
          <a:p>
            <a:pPr algn="ctr"/>
            <a:r>
              <a:rPr lang="ru-RU" sz="2000" dirty="0" smtClean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"Продолжительная и активная жизнь";</a:t>
            </a:r>
          </a:p>
          <a:p>
            <a:pPr algn="ctr"/>
            <a:r>
              <a:rPr lang="ru-RU" sz="2000" b="1" dirty="0" smtClean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"Семья";</a:t>
            </a:r>
          </a:p>
          <a:p>
            <a:pPr algn="ctr"/>
            <a:r>
              <a:rPr lang="ru-RU" sz="2000" b="1" dirty="0" smtClean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"Молодежь и дети";</a:t>
            </a:r>
            <a:endParaRPr lang="ru-RU" sz="2000" b="1" dirty="0">
              <a:solidFill>
                <a:srgbClr val="066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"Кадры";</a:t>
            </a:r>
          </a:p>
          <a:p>
            <a:pPr algn="ctr"/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"Инфраструктура для жизни";</a:t>
            </a:r>
          </a:p>
          <a:p>
            <a:pPr algn="ctr"/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"Эффективная транспортная система";</a:t>
            </a:r>
          </a:p>
          <a:p>
            <a:pPr algn="ctr"/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"Экологическое благополучие";</a:t>
            </a:r>
          </a:p>
          <a:p>
            <a:pPr algn="ctr"/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"Эффективная и конкурентная экономика";</a:t>
            </a:r>
          </a:p>
          <a:p>
            <a:pPr algn="ctr"/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"Туризм и гостеприимство</a:t>
            </a:r>
            <a:r>
              <a:rPr lang="ru-RU" sz="2000" dirty="0" smtClean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  <a:endParaRPr lang="ru-RU" sz="2000" dirty="0">
              <a:solidFill>
                <a:srgbClr val="066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"Экономика данных и цифровая трансформация государства</a:t>
            </a:r>
            <a:r>
              <a:rPr lang="ru-RU" sz="2000" dirty="0" smtClean="0">
                <a:solidFill>
                  <a:srgbClr val="066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";…»</a:t>
            </a:r>
            <a:endParaRPr lang="ru-RU" sz="2000" dirty="0">
              <a:solidFill>
                <a:srgbClr val="066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956" y="3111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Указ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Президента Российской Федерации</a:t>
            </a:r>
            <a:endParaRPr lang="ru-RU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51" y="135362"/>
            <a:ext cx="114990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ЕРЫ ГОСУДАРСТВЕННОЙ ПОДДЕРЖКИ</a:t>
            </a:r>
          </a:p>
          <a:p>
            <a:pPr>
              <a:lnSpc>
                <a:spcPct val="150000"/>
              </a:lnSpc>
            </a:pPr>
            <a:r>
              <a:rPr lang="ru-RU" sz="28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НАЦПРОЕКТА «СЕМЬЯ»</a:t>
            </a:r>
          </a:p>
          <a:p>
            <a:endParaRPr lang="ru-RU" b="1" i="0" dirty="0" smtClean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Продлить срок действия семейной ипотеки. Ставка в размере 6% останется неизменной для семей с детьми до шести лет включительно. </a:t>
            </a:r>
          </a:p>
          <a:p>
            <a:pPr algn="just"/>
            <a:endParaRPr lang="ru-RU" sz="2000" b="1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Победить низкую рождаемость в регионах до 2030 года за счет направления материальной помощи в размере не менее 75 миллиардов рублей. Эта сумма позволит поддержать и повысить эффективность региональных программ, нацеленных на улучшение качества жизни многодетных семей.</a:t>
            </a:r>
          </a:p>
          <a:p>
            <a:pPr algn="just"/>
            <a:endParaRPr lang="ru-RU" sz="2000" b="1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Продлить действие программы по погашению ипотечного кредита. Сейчас за рождение третьего ребенка государство поощряет семью, погашая их кредит на 450 тысяч рублей.</a:t>
            </a:r>
          </a:p>
          <a:p>
            <a:pPr algn="just"/>
            <a:endParaRPr lang="ru-RU" sz="2000" b="1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Увеличить налоговый вычет. Таким образом, за второго рожденного ребенка он вырастет до 2800 рублей, за каждого следующего — до шести тысяч рублей.</a:t>
            </a:r>
          </a:p>
          <a:p>
            <a:pPr algn="just"/>
            <a:endParaRPr lang="ru-RU" sz="2000" b="1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Продлить действие программы материнского капитала до 2030 года.</a:t>
            </a:r>
            <a:endParaRPr lang="ru-RU" sz="2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045" y="395263"/>
            <a:ext cx="11398685" cy="59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«МОЛОДАЯ СЕМЬЯ»</a:t>
            </a: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-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поддержка молодых семей в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,которая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подразумевает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оплату части стоимости квартиры за семью в виде субсидии.</a:t>
            </a:r>
            <a:endParaRPr lang="ru-RU" sz="24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УСЛОВИЯ ПРОГРАММЫ:</a:t>
            </a:r>
            <a:endParaRPr lang="ru-RU" sz="2400" dirty="0" smtClean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Супруги с российским гражданством в возрасте до 35 лет с наличием или отсутствием детей.</a:t>
            </a:r>
            <a:endParaRPr lang="ru-RU" sz="24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Молодые семьи с наличием одного и более детей, даже если один из супругов не имеет российского гражданства.</a:t>
            </a:r>
            <a:endParaRPr lang="ru-RU" sz="24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Родители-одиночки в возрасте до 35 лет с наличием одного ребенка.</a:t>
            </a:r>
            <a:endParaRPr lang="ru-RU" sz="24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Семья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должна быть платежеспособной. Государство выдает получателям 30% или 35% от стоимости жилья, а остальное те выплачивают сами — сразу или в ипотеку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429</Words>
  <Application>Microsoft Office PowerPoint</Application>
  <PresentationFormat>Произвольный</PresentationFormat>
  <Paragraphs>108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Фетисова Ирина Петровна</dc:creator>
  <cp:lastModifiedBy>106</cp:lastModifiedBy>
  <cp:revision>17</cp:revision>
  <dcterms:created xsi:type="dcterms:W3CDTF">2024-10-16T12:16:43Z</dcterms:created>
  <dcterms:modified xsi:type="dcterms:W3CDTF">2024-10-17T05:54:31Z</dcterms:modified>
</cp:coreProperties>
</file>